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4"/>
  </p:notesMasterIdLst>
  <p:sldIdLst>
    <p:sldId id="256" r:id="rId3"/>
    <p:sldId id="257" r:id="rId4"/>
    <p:sldId id="258" r:id="rId5"/>
    <p:sldId id="263" r:id="rId6"/>
    <p:sldId id="261" r:id="rId7"/>
    <p:sldId id="274" r:id="rId8"/>
    <p:sldId id="276" r:id="rId9"/>
    <p:sldId id="277" r:id="rId10"/>
    <p:sldId id="260" r:id="rId11"/>
    <p:sldId id="262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33CC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 autoAdjust="0"/>
    <p:restoredTop sz="95567" autoAdjust="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172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B8C9F45-5AAC-420D-A1A0-3C724B368E2D}" type="datetimeFigureOut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EA6157E-AE1E-4D76-B96A-556989CF56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255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91440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590800" y="2209800"/>
            <a:ext cx="6400800" cy="19812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F29A4-8964-48C0-A13C-DD9162AC47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07200" y="0"/>
            <a:ext cx="2184400" cy="65960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403975" cy="65960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8CFC-C520-4987-A960-76D9CD923D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250825" y="1482725"/>
            <a:ext cx="8712200" cy="5113338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5A4FA-9B8F-4361-8AF4-5215BB18A6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050F-E597-43BB-988C-044EEC943957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8592-D6D9-4B9C-8498-120B442E8A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18A6-FEB3-46AC-A7C8-FE5E38E9C71F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B581F-D6F2-44C2-9E41-C5310E4CCA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5EF1-9529-43D7-B2C8-F52C31CA61CD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F943-3C5B-48D0-B5B8-30B1F2F253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71F82-7E7E-4653-9795-1451A1120AA1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4EEB-78AE-443A-803B-F02CC9E334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11E6-AAE6-4182-9B14-EEA28FD691C3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A3CB-8048-42F0-8664-C662C70071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94BE2-82C6-4F52-993E-FC0AB9CBF1E1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C7CD-9BE8-4B9C-8C1F-B37B852E29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8580D-4929-4D25-B8D1-F059E66217B5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4111-9B5C-422B-9E8F-CB23E6FFFE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2pPr>
            <a:lvl3pPr marL="114300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C00FF-0A92-4BD9-85D7-8592E834DC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C209A-7686-4DF4-93D7-58AE745DE972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3E01-51B1-407F-B58A-3CEF09F170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C5170-D66E-4DBB-BA03-01C8DA1F3A8F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1FA54-2C3C-4B20-8AE8-3BA6C478B3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A25D-D808-4DBB-A035-6CB176932CE0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FFEAB-38FE-4981-9DEE-42D8918414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EFCE7-E1BA-4671-AD7D-D0B23F8EB7BD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F7C7-78F1-4BC2-BA18-C36D5F012D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9F5E2-9F84-448B-9D9E-8F8A52A612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82725"/>
            <a:ext cx="4279900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3125" y="1482725"/>
            <a:ext cx="4279900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17ACB-1080-42D7-A30B-303C590233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67CA-7EBF-442C-BBCA-0F68AC72D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2D44-1F7F-4393-8735-D927FA605E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2C3C-5F28-406B-B519-201AFB43DE55}" type="datetime1">
              <a:rPr lang="zh-TW" altLang="en-US"/>
              <a:pPr>
                <a:defRPr/>
              </a:pPr>
              <a:t>2010/12/8</a:t>
            </a:fld>
            <a:endParaRPr lang="zh-TW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DABA2-F535-41B9-B7B7-71532FDE36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525B3-6AD9-404A-A567-FEB93431E0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53BF7-59F2-475D-BFC7-94E24B1534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2725"/>
            <a:ext cx="8712200" cy="5113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97650"/>
            <a:ext cx="190500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1" smtClean="0">
                <a:solidFill>
                  <a:srgbClr val="0033CC"/>
                </a:solidFill>
                <a:latin typeface="Times New Roman" pitchFamily="18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597650"/>
            <a:ext cx="289560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1" smtClean="0">
                <a:solidFill>
                  <a:srgbClr val="0033CC"/>
                </a:solidFill>
                <a:latin typeface="Times New Roman" pitchFamily="18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97650"/>
            <a:ext cx="190500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1" smtClean="0">
                <a:solidFill>
                  <a:srgbClr val="0033CC"/>
                </a:solidFill>
                <a:latin typeface="Times New Roman" pitchFamily="18" charset="0"/>
                <a:cs typeface="Angsana New" pitchFamily="18" charset="-34"/>
              </a:defRPr>
            </a:lvl1pPr>
          </a:lstStyle>
          <a:p>
            <a:pPr>
              <a:defRPr/>
            </a:pPr>
            <a:fld id="{55B858CA-5F74-45E8-96F1-860440C35B9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DDDDDD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1937D2-95FC-46B7-B75C-D1F463707F88}" type="datetime1">
              <a:rPr lang="zh-TW" altLang="en-US"/>
              <a:pPr>
                <a:defRPr/>
              </a:pPr>
              <a:t>2010/12/8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BC827E-D5F0-4A19-83F6-0A5518F8E3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ctrTitle"/>
          </p:nvPr>
        </p:nvSpPr>
        <p:spPr>
          <a:xfrm>
            <a:off x="2078215" y="2348880"/>
            <a:ext cx="7065785" cy="1981200"/>
          </a:xfrm>
        </p:spPr>
        <p:txBody>
          <a:bodyPr/>
          <a:lstStyle/>
          <a:p>
            <a:r>
              <a:rPr lang="en-US" altLang="zh-TW" dirty="0" smtClean="0"/>
              <a:t>Acceleration of the Smith–Waterman algorithm using single</a:t>
            </a:r>
            <a:br>
              <a:rPr lang="en-US" altLang="zh-TW" dirty="0" smtClean="0"/>
            </a:br>
            <a:r>
              <a:rPr lang="en-US" altLang="zh-TW" dirty="0" smtClean="0"/>
              <a:t>and multiple graphics processors</a:t>
            </a:r>
            <a:endParaRPr lang="zh-TW" altLang="en-US" dirty="0" smtClean="0"/>
          </a:p>
        </p:txBody>
      </p:sp>
      <p:sp>
        <p:nvSpPr>
          <p:cNvPr id="4099" name="副標題 2"/>
          <p:cNvSpPr>
            <a:spLocks/>
          </p:cNvSpPr>
          <p:nvPr/>
        </p:nvSpPr>
        <p:spPr bwMode="auto">
          <a:xfrm>
            <a:off x="161925" y="4565650"/>
            <a:ext cx="8785225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endParaRPr lang="en-US" altLang="zh-TW" sz="2000">
              <a:latin typeface="Times New Roman" pitchFamily="18" charset="0"/>
            </a:endParaRPr>
          </a:p>
        </p:txBody>
      </p:sp>
      <p:sp>
        <p:nvSpPr>
          <p:cNvPr id="4100" name="日期版面配置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1550" y="4599130"/>
            <a:ext cx="8055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  <a:cs typeface="Times New Roman" pitchFamily="18" charset="0"/>
              </a:rPr>
              <a:t>Author :</a:t>
            </a:r>
            <a:r>
              <a:rPr lang="en-US" altLang="zh-TW" sz="2400" dirty="0" smtClean="0">
                <a:latin typeface="+mn-lt"/>
              </a:rPr>
              <a:t> Ali </a:t>
            </a:r>
            <a:r>
              <a:rPr lang="en-US" altLang="zh-TW" sz="2400" dirty="0" err="1" smtClean="0">
                <a:latin typeface="+mn-lt"/>
              </a:rPr>
              <a:t>Khajeh-Saeed</a:t>
            </a:r>
            <a:r>
              <a:rPr lang="en-US" altLang="zh-TW" sz="2400" dirty="0" smtClean="0">
                <a:latin typeface="+mn-lt"/>
              </a:rPr>
              <a:t>, Stephen Poole, J. Blair Perot.</a:t>
            </a:r>
          </a:p>
          <a:p>
            <a:r>
              <a:rPr lang="en-US" altLang="zh-TW" sz="2400" dirty="0" smtClean="0">
                <a:latin typeface="+mn-lt"/>
                <a:cs typeface="Times New Roman" pitchFamily="18" charset="0"/>
              </a:rPr>
              <a:t>Publisher: </a:t>
            </a:r>
            <a:r>
              <a:rPr lang="en-US" altLang="zh-TW" sz="2400" dirty="0" smtClean="0">
                <a:latin typeface="+mn-lt"/>
              </a:rPr>
              <a:t>Journal of Computational Physics, 2010</a:t>
            </a:r>
          </a:p>
          <a:p>
            <a:r>
              <a:rPr lang="en-US" altLang="zh-TW" sz="2400" dirty="0" smtClean="0">
                <a:latin typeface="+mn-lt"/>
                <a:cs typeface="Times New Roman" pitchFamily="18" charset="0"/>
              </a:rPr>
              <a:t>Speaker : De Yu Chen</a:t>
            </a:r>
          </a:p>
          <a:p>
            <a:r>
              <a:rPr lang="en-US" altLang="zh-TW" sz="2400" dirty="0" smtClean="0">
                <a:latin typeface="+mn-lt"/>
                <a:cs typeface="Times New Roman" pitchFamily="18" charset="0"/>
              </a:rPr>
              <a:t>Data: 2010/11/24 </a:t>
            </a:r>
            <a:endParaRPr lang="zh-TW" alt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1143000"/>
          </a:xfrm>
        </p:spPr>
        <p:txBody>
          <a:bodyPr/>
          <a:lstStyle/>
          <a:p>
            <a:r>
              <a:rPr lang="en-US" altLang="zh-TW" sz="3600" dirty="0" smtClean="0"/>
              <a:t>Parallel scan SW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algorithm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5" y="1482725"/>
            <a:ext cx="8712200" cy="551120"/>
          </a:xfrm>
        </p:spPr>
        <p:txBody>
          <a:bodyPr/>
          <a:lstStyle/>
          <a:p>
            <a:r>
              <a:rPr lang="en-US" altLang="zh-TW" sz="2400" dirty="0" smtClean="0"/>
              <a:t>Basic idea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510" y="2123855"/>
            <a:ext cx="34766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4449763" y="1584325"/>
          <a:ext cx="2308225" cy="1619250"/>
        </p:xfrm>
        <a:graphic>
          <a:graphicData uri="http://schemas.openxmlformats.org/presentationml/2006/ole">
            <p:oleObj spid="_x0000_s5124" name="方程式" r:id="rId4" imgW="1409400" imgH="99036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440238" y="3338513"/>
          <a:ext cx="2370137" cy="1620837"/>
        </p:xfrm>
        <a:graphic>
          <a:graphicData uri="http://schemas.openxmlformats.org/presentationml/2006/ole">
            <p:oleObj spid="_x0000_s5126" name="方程式" r:id="rId5" imgW="1447560" imgH="990360" progId="Equation.3">
              <p:embed/>
            </p:oleObj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6867255" y="2213865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(1)</a:t>
            </a:r>
            <a:endParaRPr lang="zh-TW" altLang="en-US" dirty="0">
              <a:latin typeface="+mn-lt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867255" y="3969060"/>
            <a:ext cx="189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(2)</a:t>
            </a:r>
            <a:endParaRPr lang="zh-TW" altLang="en-US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871700" y="3248980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(1)</a:t>
            </a:r>
            <a:endParaRPr lang="zh-TW" altLang="en-US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411760" y="3248980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(2)</a:t>
            </a:r>
            <a:endParaRPr lang="zh-TW" altLang="en-US" dirty="0">
              <a:latin typeface="+mn-lt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31540" y="5094185"/>
            <a:ext cx="63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Let:</a:t>
            </a:r>
            <a:endParaRPr lang="zh-TW" altLang="en-US" sz="2400" dirty="0">
              <a:latin typeface="+mn-lt"/>
            </a:endParaRP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346200" y="5229225"/>
          <a:ext cx="2224088" cy="1203325"/>
        </p:xfrm>
        <a:graphic>
          <a:graphicData uri="http://schemas.openxmlformats.org/presentationml/2006/ole">
            <p:oleObj spid="_x0000_s5127" name="方程式" r:id="rId6" imgW="1358640" imgH="73656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4024313" y="5229225"/>
          <a:ext cx="2266950" cy="1203325"/>
        </p:xfrm>
        <a:graphic>
          <a:graphicData uri="http://schemas.openxmlformats.org/presentationml/2006/ole">
            <p:oleObj spid="_x0000_s5128" name="方程式" r:id="rId7" imgW="138420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Parallel scan SW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algorithm (count.)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38790"/>
            <a:ext cx="6976470" cy="596125"/>
          </a:xfrm>
        </p:spPr>
        <p:txBody>
          <a:bodyPr/>
          <a:lstStyle/>
          <a:p>
            <a:pPr>
              <a:buNone/>
            </a:pPr>
            <a:r>
              <a:rPr lang="en-US" altLang="zh-TW" sz="2000" dirty="0" smtClean="0"/>
              <a:t>The new formula of (1),(2) as following : </a:t>
            </a:r>
            <a:endParaRPr lang="zh-TW" altLang="en-US" sz="2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54088" y="2124075"/>
          <a:ext cx="2306637" cy="830263"/>
        </p:xfrm>
        <a:graphic>
          <a:graphicData uri="http://schemas.openxmlformats.org/presentationml/2006/ole">
            <p:oleObj spid="_x0000_s6146" name="方程式" r:id="rId3" imgW="1409400" imgH="50796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735513" y="2124075"/>
          <a:ext cx="2306637" cy="830263"/>
        </p:xfrm>
        <a:graphic>
          <a:graphicData uri="http://schemas.openxmlformats.org/presentationml/2006/ole">
            <p:oleObj spid="_x0000_s6148" name="方程式" r:id="rId4" imgW="1409400" imgH="50796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3311860" y="2303875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(3)</a:t>
            </a:r>
            <a:endParaRPr lang="zh-TW" altLang="en-US" dirty="0">
              <a:latin typeface="+mn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82290" y="2303875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(4)</a:t>
            </a:r>
            <a:endParaRPr lang="zh-TW" altLang="en-US" dirty="0">
              <a:latin typeface="+mn-lt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 bwMode="auto">
          <a:xfrm>
            <a:off x="251520" y="3248981"/>
            <a:ext cx="6976470" cy="45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into (4) : 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016605" y="3879050"/>
          <a:ext cx="2306638" cy="830262"/>
        </p:xfrm>
        <a:graphic>
          <a:graphicData uri="http://schemas.openxmlformats.org/presentationml/2006/ole">
            <p:oleObj spid="_x0000_s6149" name="方程式" r:id="rId5" imgW="1409400" imgH="507960" progId="Equation.3">
              <p:embed/>
            </p:oleObj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536885" y="4059070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(3)</a:t>
            </a:r>
            <a:endParaRPr lang="zh-TW" altLang="en-US" dirty="0">
              <a:latin typeface="+mn-lt"/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662010" y="3609020"/>
          <a:ext cx="3219450" cy="1287462"/>
        </p:xfrm>
        <a:graphic>
          <a:graphicData uri="http://schemas.openxmlformats.org/presentationml/2006/ole">
            <p:oleObj spid="_x0000_s6150" name="方程式" r:id="rId6" imgW="1968480" imgH="787320" progId="Equation.3">
              <p:embed/>
            </p:oleObj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8037385" y="4059070"/>
            <a:ext cx="45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(5)</a:t>
            </a:r>
            <a:endParaRPr lang="zh-TW" altLang="en-US" dirty="0">
              <a:latin typeface="+mn-lt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81790" y="5247067"/>
            <a:ext cx="2925325" cy="161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直線接點 17"/>
          <p:cNvCxnSpPr/>
          <p:nvPr/>
        </p:nvCxnSpPr>
        <p:spPr>
          <a:xfrm rot="5400000">
            <a:off x="2321750" y="4959170"/>
            <a:ext cx="360040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rot="5400000">
            <a:off x="6417205" y="5049180"/>
            <a:ext cx="270030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2501771" y="5094184"/>
            <a:ext cx="1710191" cy="3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rot="10800000" flipV="1">
            <a:off x="4887036" y="5184193"/>
            <a:ext cx="1665185" cy="1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5400000">
            <a:off x="3604393" y="5701752"/>
            <a:ext cx="1215135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5400000">
            <a:off x="4324472" y="5746758"/>
            <a:ext cx="1125127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Parallel scan SW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algorithm (count.)</a:t>
            </a:r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ChangeAspect="1"/>
          </p:cNvGraphicFramePr>
          <p:nvPr>
            <p:ph idx="1"/>
          </p:nvPr>
        </p:nvGraphicFramePr>
        <p:xfrm>
          <a:off x="611560" y="2438890"/>
          <a:ext cx="3117742" cy="945105"/>
        </p:xfrm>
        <a:graphic>
          <a:graphicData uri="http://schemas.openxmlformats.org/presentationml/2006/ole">
            <p:oleObj spid="_x0000_s7170" name="方程式" r:id="rId3" imgW="1676160" imgH="507960" progId="Equation.3">
              <p:embed/>
            </p:oleObj>
          </a:graphicData>
        </a:graphic>
      </p:graphicFrame>
      <p:graphicFrame>
        <p:nvGraphicFramePr>
          <p:cNvPr id="7171" name="內容版面配置區 5"/>
          <p:cNvGraphicFramePr>
            <a:graphicFrameLocks noChangeAspect="1"/>
          </p:cNvGraphicFramePr>
          <p:nvPr/>
        </p:nvGraphicFramePr>
        <p:xfrm>
          <a:off x="4481990" y="2258870"/>
          <a:ext cx="2672742" cy="1260140"/>
        </p:xfrm>
        <a:graphic>
          <a:graphicData uri="http://schemas.openxmlformats.org/presentationml/2006/ole">
            <p:oleObj spid="_x0000_s7171" name="方程式" r:id="rId4" imgW="1562040" imgH="736560" progId="Equation.3">
              <p:embed/>
            </p:oleObj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296524" y="1448780"/>
            <a:ext cx="8325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For every cell in same row, it’s should be pass three step:</a:t>
            </a:r>
          </a:p>
          <a:p>
            <a:r>
              <a:rPr lang="en-US" altLang="zh-TW" sz="2400" dirty="0" smtClean="0">
                <a:latin typeface="+mn-lt"/>
              </a:rPr>
              <a:t>Step 1:</a:t>
            </a:r>
            <a:endParaRPr lang="zh-TW" altLang="en-US" sz="2400" dirty="0">
              <a:latin typeface="+mn-lt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41530" y="3564015"/>
            <a:ext cx="3555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Step 2:</a:t>
            </a:r>
            <a:endParaRPr lang="zh-TW" altLang="en-US" sz="2400" dirty="0">
              <a:latin typeface="+mn-lt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456765" y="4194085"/>
          <a:ext cx="3579812" cy="765175"/>
        </p:xfrm>
        <a:graphic>
          <a:graphicData uri="http://schemas.openxmlformats.org/presentationml/2006/ole">
            <p:oleObj spid="_x0000_s7172" name="方程式" r:id="rId5" imgW="1485720" imgH="317160" progId="Equation.3">
              <p:embed/>
            </p:oleObj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41530" y="5004175"/>
            <a:ext cx="3555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Step 3:</a:t>
            </a:r>
            <a:endParaRPr lang="zh-TW" altLang="en-US" sz="2400" dirty="0">
              <a:latin typeface="+mn-lt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771800" y="5319210"/>
          <a:ext cx="3072510" cy="1313475"/>
        </p:xfrm>
        <a:graphic>
          <a:graphicData uri="http://schemas.openxmlformats.org/presentationml/2006/ole">
            <p:oleObj spid="_x0000_s7173" name="方程式" r:id="rId6" imgW="130788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Parallel scan SW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algorithm (count.)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83795"/>
            <a:ext cx="2340260" cy="40504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TW" sz="2400" dirty="0" smtClean="0"/>
              <a:t>My implement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11" y="2168860"/>
            <a:ext cx="486054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161510" y="2663914"/>
            <a:ext cx="4815535" cy="225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rot="5400000">
            <a:off x="-512771" y="3518216"/>
            <a:ext cx="126014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5022051" y="2303875"/>
            <a:ext cx="41219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i="1" dirty="0" smtClean="0">
                <a:latin typeface="+mn-lt"/>
              </a:rPr>
              <a:t>for </a:t>
            </a:r>
            <a:r>
              <a:rPr lang="en-US" altLang="zh-TW" dirty="0" smtClean="0">
                <a:latin typeface="+mn-lt"/>
              </a:rPr>
              <a:t>( </a:t>
            </a:r>
            <a:r>
              <a:rPr lang="en-US" altLang="zh-TW" i="1" dirty="0" smtClean="0">
                <a:latin typeface="+mn-lt"/>
              </a:rPr>
              <a:t>1 to query sequence length </a:t>
            </a:r>
            <a:r>
              <a:rPr lang="en-US" altLang="zh-TW" dirty="0" smtClean="0">
                <a:latin typeface="+mn-lt"/>
              </a:rPr>
              <a:t>) </a:t>
            </a:r>
          </a:p>
          <a:p>
            <a:r>
              <a:rPr lang="en-US" altLang="zh-TW" dirty="0" smtClean="0">
                <a:latin typeface="+mn-lt"/>
              </a:rPr>
              <a:t>{              </a:t>
            </a:r>
          </a:p>
          <a:p>
            <a:r>
              <a:rPr lang="en-US" altLang="zh-TW" dirty="0" smtClean="0">
                <a:latin typeface="+mn-lt"/>
              </a:rPr>
              <a:t>     </a:t>
            </a:r>
            <a:r>
              <a:rPr lang="en-US" altLang="zh-TW" i="1" dirty="0" smtClean="0">
                <a:latin typeface="+mn-lt"/>
              </a:rPr>
              <a:t>Kernel</a:t>
            </a:r>
            <a:r>
              <a:rPr lang="en-US" altLang="zh-TW" dirty="0" smtClean="0">
                <a:latin typeface="+mn-lt"/>
              </a:rPr>
              <a:t>&lt;&lt;&lt;1,</a:t>
            </a:r>
            <a:r>
              <a:rPr lang="en-US" altLang="zh-TW" i="1" dirty="0" smtClean="0">
                <a:latin typeface="+mn-lt"/>
              </a:rPr>
              <a:t> database sequence    </a:t>
            </a:r>
          </a:p>
          <a:p>
            <a:r>
              <a:rPr lang="en-US" altLang="zh-TW" i="1" dirty="0" smtClean="0">
                <a:latin typeface="+mn-lt"/>
              </a:rPr>
              <a:t>    length </a:t>
            </a:r>
            <a:r>
              <a:rPr lang="en-US" altLang="zh-TW" dirty="0" smtClean="0">
                <a:latin typeface="+mn-lt"/>
              </a:rPr>
              <a:t>&gt;&gt;&gt;( </a:t>
            </a:r>
            <a:r>
              <a:rPr lang="en-US" altLang="zh-TW" i="1" dirty="0" smtClean="0">
                <a:latin typeface="+mn-lt"/>
              </a:rPr>
              <a:t>arg1</a:t>
            </a:r>
            <a:r>
              <a:rPr lang="en-US" altLang="zh-TW" dirty="0" smtClean="0">
                <a:latin typeface="+mn-lt"/>
              </a:rPr>
              <a:t>, </a:t>
            </a:r>
            <a:r>
              <a:rPr lang="en-US" altLang="zh-TW" i="1" dirty="0" smtClean="0">
                <a:latin typeface="+mn-lt"/>
              </a:rPr>
              <a:t>arg2</a:t>
            </a:r>
            <a:r>
              <a:rPr lang="en-US" altLang="zh-TW" dirty="0" smtClean="0">
                <a:latin typeface="+mn-lt"/>
              </a:rPr>
              <a:t>,….)</a:t>
            </a:r>
          </a:p>
          <a:p>
            <a:r>
              <a:rPr lang="en-US" altLang="zh-TW" dirty="0" smtClean="0">
                <a:latin typeface="+mn-lt"/>
              </a:rPr>
              <a:t>}</a:t>
            </a:r>
          </a:p>
          <a:p>
            <a:endParaRPr lang="en-US" altLang="zh-TW" dirty="0" smtClean="0"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For Kernel, it’s execute </a:t>
            </a:r>
            <a:r>
              <a:rPr lang="en-US" altLang="zh-TW" i="1" dirty="0" smtClean="0">
                <a:latin typeface="+mn-lt"/>
              </a:rPr>
              <a:t>Step1</a:t>
            </a:r>
            <a:r>
              <a:rPr lang="en-US" altLang="zh-TW" dirty="0" smtClean="0">
                <a:latin typeface="+mn-lt"/>
              </a:rPr>
              <a:t>~</a:t>
            </a:r>
            <a:r>
              <a:rPr lang="en-US" altLang="zh-TW" i="1" dirty="0" smtClean="0">
                <a:latin typeface="+mn-lt"/>
              </a:rPr>
              <a:t>Step3</a:t>
            </a:r>
            <a:r>
              <a:rPr lang="en-US" altLang="zh-TW" dirty="0" smtClean="0">
                <a:latin typeface="+mn-lt"/>
              </a:rPr>
              <a:t>,</a:t>
            </a:r>
          </a:p>
          <a:p>
            <a:r>
              <a:rPr lang="en-US" altLang="zh-TW" dirty="0" smtClean="0">
                <a:latin typeface="+mn-lt"/>
              </a:rPr>
              <a:t>and insert  “__</a:t>
            </a:r>
            <a:r>
              <a:rPr lang="en-US" altLang="zh-TW" i="1" dirty="0" err="1" smtClean="0">
                <a:latin typeface="+mn-lt"/>
              </a:rPr>
              <a:t>syncthreads</a:t>
            </a:r>
            <a:r>
              <a:rPr lang="en-US" altLang="zh-TW" dirty="0" smtClean="0">
                <a:latin typeface="+mn-lt"/>
              </a:rPr>
              <a:t>( )” instruction</a:t>
            </a:r>
          </a:p>
          <a:p>
            <a:r>
              <a:rPr lang="en-US" altLang="zh-TW" dirty="0" smtClean="0">
                <a:latin typeface="+mn-lt"/>
              </a:rPr>
              <a:t>between </a:t>
            </a:r>
            <a:r>
              <a:rPr lang="en-US" altLang="zh-TW" i="1" dirty="0" smtClean="0">
                <a:latin typeface="+mn-lt"/>
              </a:rPr>
              <a:t>Step1</a:t>
            </a:r>
            <a:r>
              <a:rPr lang="en-US" altLang="zh-TW" dirty="0" smtClean="0">
                <a:latin typeface="+mn-lt"/>
              </a:rPr>
              <a:t> and </a:t>
            </a:r>
            <a:r>
              <a:rPr lang="en-US" altLang="zh-TW" i="1" dirty="0" smtClean="0">
                <a:latin typeface="+mn-lt"/>
              </a:rPr>
              <a:t>Step2</a:t>
            </a:r>
            <a:r>
              <a:rPr lang="en-US" altLang="zh-TW" dirty="0" smtClean="0">
                <a:latin typeface="+mn-lt"/>
              </a:rPr>
              <a:t> to make sure that</a:t>
            </a:r>
          </a:p>
          <a:p>
            <a:r>
              <a:rPr lang="en-US" altLang="zh-TW" dirty="0" smtClean="0">
                <a:latin typeface="+mn-lt"/>
              </a:rPr>
              <a:t>every threads should be complete </a:t>
            </a:r>
            <a:r>
              <a:rPr lang="en-US" altLang="zh-TW" i="1" dirty="0" smtClean="0">
                <a:latin typeface="+mn-lt"/>
              </a:rPr>
              <a:t>Step1</a:t>
            </a:r>
            <a:r>
              <a:rPr lang="en-US" altLang="zh-TW" dirty="0" smtClean="0">
                <a:latin typeface="+mn-lt"/>
              </a:rPr>
              <a:t> before enter </a:t>
            </a:r>
            <a:r>
              <a:rPr lang="en-US" altLang="zh-TW" i="1" dirty="0" smtClean="0">
                <a:latin typeface="+mn-lt"/>
              </a:rPr>
              <a:t>Step2.</a:t>
            </a:r>
          </a:p>
          <a:p>
            <a:r>
              <a:rPr lang="en-US" altLang="zh-TW" dirty="0" smtClean="0"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Multiple GPUs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dirty="0" smtClean="0"/>
              <a:t>	It is possible to trivially use the previous algorithm on up to four </a:t>
            </a:r>
          </a:p>
          <a:p>
            <a:pPr>
              <a:buNone/>
            </a:pPr>
            <a:r>
              <a:rPr lang="en-US" altLang="zh-TW" sz="2400" dirty="0" smtClean="0"/>
              <a:t>GPUs which are installed on a single motherboard using SLI (</a:t>
            </a:r>
            <a:r>
              <a:rPr lang="en-US" altLang="zh-TW" sz="2400" dirty="0" err="1" smtClean="0"/>
              <a:t>Nvidia</a:t>
            </a:r>
            <a:r>
              <a:rPr lang="en-US" altLang="zh-TW" sz="2400" dirty="0" smtClean="0"/>
              <a:t>)  </a:t>
            </a:r>
          </a:p>
          <a:p>
            <a:pPr>
              <a:buNone/>
            </a:pPr>
            <a:r>
              <a:rPr lang="en-US" altLang="zh-TW" sz="2400" dirty="0" smtClean="0"/>
              <a:t>technology. This involves an additional physical connection between </a:t>
            </a:r>
          </a:p>
          <a:p>
            <a:pPr>
              <a:buNone/>
            </a:pPr>
            <a:r>
              <a:rPr lang="en-US" altLang="zh-TW" sz="2400" dirty="0" smtClean="0"/>
              <a:t>the GPUs. However, for large collections of GPUs operating on </a:t>
            </a:r>
          </a:p>
          <a:p>
            <a:pPr>
              <a:buNone/>
            </a:pPr>
            <a:r>
              <a:rPr lang="en-US" altLang="zh-TW" sz="2400" dirty="0" smtClean="0"/>
              <a:t>different motherboards and communicating via the network, a more </a:t>
            </a:r>
          </a:p>
          <a:p>
            <a:pPr>
              <a:buNone/>
            </a:pPr>
            <a:r>
              <a:rPr lang="en-US" altLang="zh-TW" sz="2400" dirty="0" smtClean="0"/>
              <a:t>complex parallelization and implementation strategy is necessary.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Multiple GPUs (count.)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510" y="1482725"/>
            <a:ext cx="8801515" cy="1361210"/>
          </a:xfrm>
        </p:spPr>
        <p:txBody>
          <a:bodyPr/>
          <a:lstStyle/>
          <a:p>
            <a:pPr>
              <a:buNone/>
            </a:pPr>
            <a:r>
              <a:rPr lang="en-US" altLang="zh-TW" sz="2400" dirty="0" smtClean="0"/>
              <a:t>	To use N GPUs, the Smith–Waterman table is decomposed into N </a:t>
            </a:r>
          </a:p>
          <a:p>
            <a:pPr>
              <a:buNone/>
            </a:pPr>
            <a:r>
              <a:rPr lang="en-US" altLang="zh-TW" sz="2400" dirty="0" smtClean="0"/>
              <a:t>large, and slightly overlapping blocks. The idea is shown as following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6685" y="3248980"/>
            <a:ext cx="54006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Hardware environment.</a:t>
            </a:r>
          </a:p>
          <a:p>
            <a:pPr marL="457200" indent="-457200">
              <a:buAutoNum type="arabicPeriod"/>
            </a:pPr>
            <a:r>
              <a:rPr lang="en-US" altLang="zh-TW" sz="2400" dirty="0" smtClean="0"/>
              <a:t>Nvidia 9800 GT has 112 cores, memory bandwidth is 57.6 GB/s.</a:t>
            </a:r>
          </a:p>
          <a:p>
            <a:pPr marL="457200" indent="-457200">
              <a:buAutoNum type="arabicPeriod"/>
            </a:pPr>
            <a:r>
              <a:rPr lang="en-US" altLang="zh-TW" sz="2400" dirty="0" smtClean="0"/>
              <a:t>Nvidia 9800 GTX has 128 cores, bandwidth is 70.4 GB/s.</a:t>
            </a:r>
          </a:p>
          <a:p>
            <a:pPr marL="457200" indent="-457200">
              <a:buAutoNum type="arabicPeriod"/>
            </a:pPr>
            <a:r>
              <a:rPr lang="en-US" altLang="zh-TW" sz="2400" dirty="0" smtClean="0"/>
              <a:t>Nvidia 295 GTX comes as two GPU cards that share a </a:t>
            </a:r>
            <a:r>
              <a:rPr lang="en-US" altLang="zh-TW" sz="2400" dirty="0" err="1" smtClean="0"/>
              <a:t>PCIe</a:t>
            </a:r>
            <a:r>
              <a:rPr lang="en-US" altLang="zh-TW" sz="2400" dirty="0" smtClean="0"/>
              <a:t> slot. When we refer to a single 295 GTX we refer to one of these two cards, which has 240 cores and a memory bandwidth of 111.9  GB/s. For the parallel timings a PC that contains 2 Nvidia 295 GTX cards containing a total of 4 GPUS was used.</a:t>
            </a:r>
          </a:p>
          <a:p>
            <a:pPr marL="457200" indent="-457200">
              <a:buAutoNum type="arabicPeriod" startAt="4"/>
            </a:pPr>
            <a:r>
              <a:rPr lang="en-US" altLang="zh-TW" sz="2400" dirty="0" smtClean="0"/>
              <a:t>CPU is an AMD quad-core </a:t>
            </a:r>
            <a:r>
              <a:rPr lang="en-US" altLang="zh-TW" sz="2400" dirty="0" err="1" smtClean="0"/>
              <a:t>Phenom</a:t>
            </a:r>
            <a:r>
              <a:rPr lang="en-US" altLang="zh-TW" sz="2400" dirty="0" smtClean="0"/>
              <a:t> II X4, operating at 3.2 GHz, it has 4  512 KB of L2 cache and 6 MB of L3 cache.</a:t>
            </a:r>
          </a:p>
          <a:p>
            <a:pPr marL="457200" indent="-457200">
              <a:buNone/>
            </a:pPr>
            <a:endParaRPr lang="en-US" altLang="zh-TW" sz="2000" dirty="0" smtClean="0"/>
          </a:p>
          <a:p>
            <a:pPr>
              <a:buNone/>
            </a:pP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(count.)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Software environment</a:t>
            </a:r>
          </a:p>
          <a:p>
            <a:pPr>
              <a:buNone/>
            </a:pPr>
            <a:r>
              <a:rPr lang="en-US" altLang="zh-TW" sz="2400" dirty="0" smtClean="0"/>
              <a:t>	All code was written in C++ with </a:t>
            </a:r>
            <a:r>
              <a:rPr lang="en-US" altLang="zh-TW" sz="2400" dirty="0" err="1" smtClean="0"/>
              <a:t>Nvidia’s</a:t>
            </a:r>
            <a:r>
              <a:rPr lang="en-US" altLang="zh-TW" sz="2400" dirty="0" smtClean="0"/>
              <a:t> CUDA language</a:t>
            </a:r>
          </a:p>
          <a:p>
            <a:pPr>
              <a:buNone/>
            </a:pPr>
            <a:r>
              <a:rPr lang="en-US" altLang="zh-TW" sz="2400" dirty="0" smtClean="0"/>
              <a:t>Extensions for the GPU, and compiled using Microsoft Visual Studio </a:t>
            </a:r>
          </a:p>
          <a:p>
            <a:pPr>
              <a:buNone/>
            </a:pPr>
            <a:r>
              <a:rPr lang="en-US" altLang="zh-TW" sz="2400" dirty="0" smtClean="0"/>
              <a:t>2005 (VS 8) under Windows XP Professional x64. The bulk of </a:t>
            </a:r>
          </a:p>
          <a:p>
            <a:pPr>
              <a:buNone/>
            </a:pPr>
            <a:r>
              <a:rPr lang="en-US" altLang="zh-TW" sz="2400" dirty="0" smtClean="0"/>
              <a:t>Nvidia SDK examples use this configuration.</a:t>
            </a:r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	The SSCA#1 benchmark was developed as a part of the high </a:t>
            </a:r>
          </a:p>
          <a:p>
            <a:pPr>
              <a:buNone/>
            </a:pPr>
            <a:r>
              <a:rPr lang="en-US" altLang="zh-TW" sz="2400" dirty="0" smtClean="0"/>
              <a:t>productivity computer systems (HPCS) benchmark suite that was </a:t>
            </a:r>
          </a:p>
          <a:p>
            <a:pPr>
              <a:buNone/>
            </a:pPr>
            <a:r>
              <a:rPr lang="en-US" altLang="zh-TW" sz="2400" dirty="0" smtClean="0"/>
              <a:t>designed to evaluate the true performance capabilities of Super-</a:t>
            </a:r>
          </a:p>
          <a:p>
            <a:pPr>
              <a:buNone/>
            </a:pPr>
            <a:r>
              <a:rPr lang="en-US" altLang="zh-TW" sz="2400" dirty="0" smtClean="0"/>
              <a:t>computers. It consists of 5 kernels that are various permutations </a:t>
            </a:r>
          </a:p>
          <a:p>
            <a:pPr>
              <a:buNone/>
            </a:pPr>
            <a:r>
              <a:rPr lang="en-US" altLang="zh-TW" sz="2400" dirty="0" smtClean="0"/>
              <a:t>of the Smith–Waterman algorithm.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(count.)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dirty="0" smtClean="0"/>
              <a:t>	In the first kernel the Smith–Waterman table is computed and the </a:t>
            </a:r>
          </a:p>
          <a:p>
            <a:pPr>
              <a:buNone/>
            </a:pPr>
            <a:r>
              <a:rPr lang="en-US" altLang="zh-TW" sz="2400" dirty="0" smtClean="0"/>
              <a:t>largest table values (200 of them) and their locations in the table are </a:t>
            </a:r>
          </a:p>
          <a:p>
            <a:pPr>
              <a:buNone/>
            </a:pPr>
            <a:r>
              <a:rPr lang="en-US" altLang="zh-TW" sz="2400" dirty="0" smtClean="0"/>
              <a:t>saved. These are the end points of well aligned sequences.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95" y="2827235"/>
            <a:ext cx="5040560" cy="403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(count.)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4" y="1482725"/>
            <a:ext cx="8893175" cy="5113338"/>
          </a:xfrm>
        </p:spPr>
        <p:txBody>
          <a:bodyPr/>
          <a:lstStyle/>
          <a:p>
            <a:pPr>
              <a:buNone/>
            </a:pPr>
            <a:r>
              <a:rPr lang="en-US" altLang="zh-TW" sz="2400" dirty="0" smtClean="0"/>
              <a:t>	Timings for kernel 3 of the SSCA #1 benchmark are shown in </a:t>
            </a:r>
          </a:p>
          <a:p>
            <a:pPr>
              <a:buNone/>
            </a:pPr>
            <a:r>
              <a:rPr lang="en-US" altLang="zh-TW" sz="2400" dirty="0" smtClean="0"/>
              <a:t>Fig.7(b). Kernel 3 is similar to kernel 1 in that it is another Smith–</a:t>
            </a:r>
          </a:p>
          <a:p>
            <a:pPr>
              <a:buNone/>
            </a:pPr>
            <a:r>
              <a:rPr lang="en-US" altLang="zh-TW" sz="2400" dirty="0" smtClean="0"/>
              <a:t>Waterman calculation. However in this case the sequences are required </a:t>
            </a:r>
          </a:p>
          <a:p>
            <a:pPr>
              <a:buNone/>
            </a:pPr>
            <a:r>
              <a:rPr lang="en-US" altLang="zh-TW" sz="2400" dirty="0" smtClean="0"/>
              <a:t>to be computed at the same time (in a single pass) as the table </a:t>
            </a:r>
            <a:r>
              <a:rPr lang="en-US" altLang="zh-TW" sz="2400" dirty="0" err="1" smtClean="0"/>
              <a:t>evalu</a:t>
            </a:r>
            <a:r>
              <a:rPr lang="en-US" altLang="zh-TW" sz="2400" dirty="0" smtClean="0"/>
              <a:t>-</a:t>
            </a:r>
          </a:p>
          <a:p>
            <a:pPr>
              <a:buNone/>
            </a:pPr>
            <a:r>
              <a:rPr lang="en-US" altLang="zh-TW" sz="2400" dirty="0" err="1" smtClean="0"/>
              <a:t>ation</a:t>
            </a:r>
            <a:r>
              <a:rPr lang="en-US" altLang="zh-TW" sz="2400" dirty="0" smtClean="0"/>
              <a:t>.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6725" y="3216519"/>
            <a:ext cx="4410490" cy="364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Outline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Introduce to CUDA</a:t>
            </a:r>
          </a:p>
          <a:p>
            <a:r>
              <a:rPr lang="en-US" altLang="zh-TW" dirty="0" smtClean="0"/>
              <a:t>Basic algorithm</a:t>
            </a:r>
          </a:p>
          <a:p>
            <a:r>
              <a:rPr lang="en-US" altLang="zh-TW" dirty="0" smtClean="0"/>
              <a:t>Parallel scan Smith-Waterman algorithm</a:t>
            </a:r>
          </a:p>
          <a:p>
            <a:r>
              <a:rPr lang="en-US" altLang="zh-TW" dirty="0" smtClean="0"/>
              <a:t>Multiple GPUs</a:t>
            </a:r>
          </a:p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(count.)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5" y="1482725"/>
            <a:ext cx="8712200" cy="1181190"/>
          </a:xfrm>
        </p:spPr>
        <p:txBody>
          <a:bodyPr/>
          <a:lstStyle/>
          <a:p>
            <a:pPr>
              <a:buNone/>
            </a:pPr>
            <a:r>
              <a:rPr lang="en-US" altLang="zh-TW" sz="2400" dirty="0" smtClean="0"/>
              <a:t>The parallel performance (for kernels 1 and 3) of using up to four </a:t>
            </a:r>
          </a:p>
          <a:p>
            <a:pPr>
              <a:buNone/>
            </a:pPr>
            <a:r>
              <a:rPr lang="en-US" altLang="zh-TW" sz="2400" dirty="0" smtClean="0"/>
              <a:t>GPUs is shown below: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8910"/>
            <a:ext cx="9077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(count.)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38890"/>
            <a:ext cx="772040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4" y="1538790"/>
            <a:ext cx="8893175" cy="3285366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000" dirty="0" smtClean="0"/>
              <a:t>CUDA(</a:t>
            </a:r>
            <a:r>
              <a:rPr lang="en-US" altLang="zh-TW" sz="2000" i="1" dirty="0" smtClean="0"/>
              <a:t>Compute Unified Device Architecture</a:t>
            </a:r>
            <a:r>
              <a:rPr lang="en-US" altLang="zh-TW" sz="2000" dirty="0" smtClean="0"/>
              <a:t>) allows the programmer to program </a:t>
            </a:r>
          </a:p>
          <a:p>
            <a:pPr>
              <a:buNone/>
            </a:pPr>
            <a:r>
              <a:rPr lang="en-US" altLang="zh-TW" sz="2000" dirty="0" smtClean="0"/>
              <a:t>for NVIDIA graphics cards with an extension of the C programming language</a:t>
            </a:r>
          </a:p>
          <a:p>
            <a:pPr>
              <a:buNone/>
            </a:pPr>
            <a:r>
              <a:rPr lang="en-US" altLang="zh-TW" sz="2000" dirty="0" smtClean="0"/>
              <a:t>(called</a:t>
            </a:r>
            <a:r>
              <a:rPr lang="en-US" altLang="zh-TW" sz="2000" i="1" dirty="0" smtClean="0"/>
              <a:t> CUDA C</a:t>
            </a:r>
            <a:r>
              <a:rPr lang="en-US" altLang="zh-TW" sz="2000" dirty="0" smtClean="0"/>
              <a:t>). </a:t>
            </a:r>
          </a:p>
          <a:p>
            <a:pPr>
              <a:buNone/>
            </a:pPr>
            <a:r>
              <a:rPr lang="en-US" altLang="zh-TW" sz="2000" dirty="0" smtClean="0"/>
              <a:t>	In CUDA, parallelized programs are launched from a kernel of code. The code on </a:t>
            </a:r>
          </a:p>
          <a:p>
            <a:pPr>
              <a:buNone/>
            </a:pPr>
            <a:r>
              <a:rPr lang="en-US" altLang="zh-TW" sz="2000" dirty="0" smtClean="0"/>
              <a:t>the kernel is run on several thousands of threads. Individual threads run all of the </a:t>
            </a:r>
          </a:p>
          <a:p>
            <a:pPr>
              <a:buNone/>
            </a:pPr>
            <a:r>
              <a:rPr lang="en-US" altLang="zh-TW" sz="2000" dirty="0" smtClean="0"/>
              <a:t>code on the kernel, but with different data. The kernel can be very small, or can </a:t>
            </a:r>
          </a:p>
          <a:p>
            <a:pPr>
              <a:buNone/>
            </a:pPr>
            <a:r>
              <a:rPr lang="en-US" altLang="zh-TW" sz="2000" dirty="0" smtClean="0"/>
              <a:t>contain an entire program.</a:t>
            </a:r>
            <a:endParaRPr lang="zh-TW" altLang="en-US" sz="20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625" y="4314825"/>
            <a:ext cx="66960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 (count.)</a:t>
            </a:r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71600" y="6174305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CUDA architecture </a:t>
            </a:r>
            <a:endParaRPr lang="zh-TW" altLang="en-US" dirty="0"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41930" y="1718808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In the CUDA, CPU also called </a:t>
            </a:r>
            <a:r>
              <a:rPr lang="en-US" altLang="zh-TW" i="1" dirty="0" smtClean="0">
                <a:latin typeface="+mn-lt"/>
              </a:rPr>
              <a:t>host</a:t>
            </a:r>
            <a:r>
              <a:rPr lang="en-US" altLang="zh-TW" dirty="0" smtClean="0">
                <a:latin typeface="+mn-lt"/>
              </a:rPr>
              <a:t>, GPU also called </a:t>
            </a:r>
            <a:r>
              <a:rPr lang="en-US" altLang="zh-TW" i="1" dirty="0" smtClean="0">
                <a:latin typeface="+mn-lt"/>
              </a:rPr>
              <a:t>device</a:t>
            </a:r>
            <a:r>
              <a:rPr lang="en-US" altLang="zh-TW" dirty="0" smtClean="0">
                <a:latin typeface="+mn-lt"/>
              </a:rPr>
              <a:t>.</a:t>
            </a:r>
          </a:p>
          <a:p>
            <a:endParaRPr lang="en-US" altLang="zh-TW" dirty="0" smtClean="0">
              <a:latin typeface="+mn-lt"/>
            </a:endParaRPr>
          </a:p>
          <a:p>
            <a:endParaRPr lang="en-US" altLang="zh-TW" dirty="0" smtClean="0"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When you programming,  you have to choice:</a:t>
            </a:r>
          </a:p>
          <a:p>
            <a:pPr marL="342900" indent="-342900">
              <a:buAutoNum type="arabicPeriod"/>
            </a:pPr>
            <a:r>
              <a:rPr lang="en-US" altLang="zh-TW" dirty="0" smtClean="0">
                <a:latin typeface="+mn-lt"/>
              </a:rPr>
              <a:t>Number of grids?</a:t>
            </a:r>
          </a:p>
          <a:p>
            <a:pPr marL="342900" indent="-342900">
              <a:buFontTx/>
              <a:buAutoNum type="arabicPeriod"/>
            </a:pPr>
            <a:r>
              <a:rPr lang="en-US" altLang="zh-TW" dirty="0" smtClean="0">
                <a:latin typeface="+mn-lt"/>
              </a:rPr>
              <a:t>Number of blocks per grid?</a:t>
            </a:r>
          </a:p>
          <a:p>
            <a:pPr marL="342900" indent="-342900">
              <a:buFontTx/>
              <a:buAutoNum type="arabicPeriod"/>
            </a:pPr>
            <a:r>
              <a:rPr lang="en-US" altLang="zh-TW" dirty="0" smtClean="0">
                <a:latin typeface="+mn-lt"/>
              </a:rPr>
              <a:t>Number of threads per block on same grid?</a:t>
            </a:r>
          </a:p>
          <a:p>
            <a:pPr marL="342900" indent="-342900">
              <a:buAutoNum type="arabicPeriod"/>
            </a:pPr>
            <a:endParaRPr lang="en-US" altLang="zh-TW" dirty="0" smtClean="0"/>
          </a:p>
          <a:p>
            <a:pPr marL="342900" indent="-342900">
              <a:buAutoNum type="arabicPeriod"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10" y="1403775"/>
            <a:ext cx="3645405" cy="47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 (count.)</a:t>
            </a:r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96525" y="6129300"/>
            <a:ext cx="39604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CUDA architecture with hierarchy of memory</a:t>
            </a:r>
            <a:endParaRPr lang="zh-TW" altLang="en-US" sz="1600" dirty="0" smtClean="0"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  </a:t>
            </a:r>
            <a:endParaRPr lang="zh-TW" altLang="en-US" dirty="0">
              <a:latin typeface="+mn-lt"/>
            </a:endParaRP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15" y="1853825"/>
            <a:ext cx="39814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296525" y="3744035"/>
            <a:ext cx="4050449" cy="450050"/>
          </a:xfrm>
          <a:prstGeom prst="rect">
            <a:avLst/>
          </a:prstGeom>
          <a:solidFill>
            <a:srgbClr val="92D050"/>
          </a:solidFill>
          <a:ln w="1905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Constant Cache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6525" y="4599130"/>
            <a:ext cx="4050450" cy="450050"/>
          </a:xfrm>
          <a:prstGeom prst="rect">
            <a:avLst/>
          </a:prstGeom>
          <a:solidFill>
            <a:srgbClr val="92D050"/>
          </a:solidFill>
          <a:ln w="1905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Texture Cache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6525" y="5454225"/>
            <a:ext cx="4050450" cy="450050"/>
          </a:xfrm>
          <a:prstGeom prst="rect">
            <a:avLst/>
          </a:prstGeom>
          <a:solidFill>
            <a:srgbClr val="92D050"/>
          </a:solidFill>
          <a:ln w="1905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Device Memory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19" name="直線單箭頭接點 18"/>
          <p:cNvCxnSpPr/>
          <p:nvPr/>
        </p:nvCxnSpPr>
        <p:spPr>
          <a:xfrm rot="5400000" flipH="1" flipV="1">
            <a:off x="2705086" y="3135673"/>
            <a:ext cx="1215135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rot="5400000" flipH="1" flipV="1">
            <a:off x="1759982" y="3135673"/>
            <a:ext cx="1215135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 flipH="1" flipV="1">
            <a:off x="859882" y="3135673"/>
            <a:ext cx="1215135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rot="5400000" flipH="1" flipV="1">
            <a:off x="-130227" y="3135673"/>
            <a:ext cx="1215135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rot="5400000" flipH="1" flipV="1">
            <a:off x="-377755" y="3563220"/>
            <a:ext cx="2070230" cy="15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rot="5400000" flipH="1" flipV="1">
            <a:off x="567350" y="3563221"/>
            <a:ext cx="2070230" cy="15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rot="5400000" flipH="1" flipV="1">
            <a:off x="1512455" y="3563221"/>
            <a:ext cx="2070230" cy="15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rot="5400000" flipH="1" flipV="1">
            <a:off x="2412555" y="3563221"/>
            <a:ext cx="2070230" cy="15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rot="5400000" flipH="1" flipV="1">
            <a:off x="-625284" y="3990769"/>
            <a:ext cx="2925326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rot="5400000" flipH="1" flipV="1">
            <a:off x="319821" y="3990769"/>
            <a:ext cx="2925326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rot="5400000" flipH="1" flipV="1">
            <a:off x="1309931" y="3990769"/>
            <a:ext cx="2925326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rot="5400000" flipH="1" flipV="1">
            <a:off x="2120021" y="3990769"/>
            <a:ext cx="2925326" cy="158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 rot="5400000" flipH="1" flipV="1">
            <a:off x="3582682" y="4823363"/>
            <a:ext cx="1260142" cy="15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rot="5400000" flipH="1" flipV="1">
            <a:off x="3830211" y="5250910"/>
            <a:ext cx="405045" cy="15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4489975" y="1853825"/>
            <a:ext cx="4654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On the GPU, a hierarchy of memory architecture</a:t>
            </a:r>
          </a:p>
          <a:p>
            <a:r>
              <a:rPr lang="en-US" altLang="zh-TW" dirty="0" smtClean="0">
                <a:latin typeface="+mn-lt"/>
              </a:rPr>
              <a:t>is available for the programmer to utilize.</a:t>
            </a:r>
          </a:p>
          <a:p>
            <a:endParaRPr lang="en-US" altLang="zh-TW" dirty="0" smtClean="0"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1.  Registers: Read-Write per-thread</a:t>
            </a:r>
          </a:p>
          <a:p>
            <a:r>
              <a:rPr lang="en-US" altLang="zh-TW" dirty="0" smtClean="0">
                <a:latin typeface="+mn-lt"/>
              </a:rPr>
              <a:t>2.  Local Memory: Read-write per –thread</a:t>
            </a:r>
          </a:p>
          <a:p>
            <a:r>
              <a:rPr lang="en-US" altLang="zh-TW" dirty="0" smtClean="0">
                <a:latin typeface="+mn-lt"/>
              </a:rPr>
              <a:t>3.  Shared Memory: Read-write per-block</a:t>
            </a:r>
          </a:p>
          <a:p>
            <a:r>
              <a:rPr lang="en-US" altLang="zh-TW" dirty="0" smtClean="0">
                <a:latin typeface="+mn-lt"/>
              </a:rPr>
              <a:t>4.  Global Memory: Read-write per-grid</a:t>
            </a:r>
          </a:p>
          <a:p>
            <a:r>
              <a:rPr lang="en-US" altLang="zh-TW" dirty="0" smtClean="0">
                <a:latin typeface="+mn-lt"/>
              </a:rPr>
              <a:t>5.  Constant Memory: Read-only per-grid</a:t>
            </a:r>
          </a:p>
          <a:p>
            <a:r>
              <a:rPr lang="en-US" altLang="zh-TW" dirty="0" smtClean="0">
                <a:latin typeface="+mn-lt"/>
              </a:rPr>
              <a:t>6.  Texture Memory: Read-only per-grid</a:t>
            </a:r>
          </a:p>
          <a:p>
            <a:pPr marL="342900" indent="-342900"/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206515" y="1628800"/>
            <a:ext cx="117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Grid 1</a:t>
            </a:r>
            <a:endParaRPr lang="zh-TW" alt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 (count.)</a:t>
            </a:r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6675" y="1382906"/>
            <a:ext cx="5445605" cy="5475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 (count.)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Bank conflicts problem</a:t>
            </a:r>
          </a:p>
          <a:p>
            <a:pPr>
              <a:buNone/>
            </a:pPr>
            <a:r>
              <a:rPr lang="en-US" altLang="zh-TW" sz="2400" dirty="0" smtClean="0"/>
              <a:t>	</a:t>
            </a:r>
            <a:r>
              <a:rPr lang="en-US" altLang="zh-TW" sz="2000" dirty="0" smtClean="0"/>
              <a:t>Shared memory has 16 banks that are organized such that successive 32-bit </a:t>
            </a:r>
          </a:p>
          <a:p>
            <a:pPr>
              <a:buNone/>
            </a:pPr>
            <a:r>
              <a:rPr lang="en-US" altLang="zh-TW" sz="2000" dirty="0" smtClean="0"/>
              <a:t>words are assigned to successive banks, i.e. interleaved. Each bank has a bandwidth </a:t>
            </a:r>
          </a:p>
          <a:p>
            <a:pPr>
              <a:buNone/>
            </a:pPr>
            <a:r>
              <a:rPr lang="en-US" altLang="zh-TW" sz="2000" dirty="0" smtClean="0"/>
              <a:t>of 32 bits per two clock Cycles. </a:t>
            </a:r>
          </a:p>
          <a:p>
            <a:pPr>
              <a:buNone/>
            </a:pPr>
            <a:endParaRPr lang="en-US" altLang="zh-TW" sz="2000" i="1" dirty="0" smtClean="0"/>
          </a:p>
          <a:p>
            <a:pPr>
              <a:buNone/>
            </a:pPr>
            <a:r>
              <a:rPr lang="en-US" altLang="zh-TW" sz="2000" dirty="0" smtClean="0"/>
              <a:t>A</a:t>
            </a:r>
            <a:r>
              <a:rPr lang="en-US" altLang="zh-TW" sz="2000" i="1" dirty="0" smtClean="0"/>
              <a:t>ssume  the program have </a:t>
            </a:r>
            <a:r>
              <a:rPr lang="en-US" altLang="zh-TW" sz="2000" dirty="0" smtClean="0"/>
              <a:t>1</a:t>
            </a:r>
            <a:r>
              <a:rPr lang="en-US" altLang="zh-TW" sz="2000" i="1" dirty="0" smtClean="0"/>
              <a:t> block and </a:t>
            </a:r>
            <a:r>
              <a:rPr lang="en-US" altLang="zh-TW" sz="2000" dirty="0" smtClean="0"/>
              <a:t>16</a:t>
            </a:r>
            <a:r>
              <a:rPr lang="en-US" altLang="zh-TW" sz="2000" i="1" dirty="0" smtClean="0"/>
              <a:t> threads per block</a:t>
            </a:r>
          </a:p>
          <a:p>
            <a:pPr>
              <a:buNone/>
            </a:pPr>
            <a:r>
              <a:rPr lang="en-US" altLang="zh-TW" sz="2000" i="1" dirty="0" smtClean="0"/>
              <a:t>__global__ void kernel</a:t>
            </a:r>
            <a:r>
              <a:rPr lang="en-US" altLang="zh-TW" sz="2000" dirty="0" smtClean="0"/>
              <a:t>( )</a:t>
            </a:r>
          </a:p>
          <a:p>
            <a:pPr>
              <a:buNone/>
            </a:pPr>
            <a:r>
              <a:rPr lang="en-US" altLang="zh-TW" sz="2000" dirty="0" smtClean="0"/>
              <a:t>{</a:t>
            </a:r>
            <a:r>
              <a:rPr lang="en-US" altLang="zh-TW" sz="2000" i="1" dirty="0" smtClean="0"/>
              <a:t>				</a:t>
            </a:r>
          </a:p>
          <a:p>
            <a:pPr>
              <a:buNone/>
            </a:pPr>
            <a:r>
              <a:rPr lang="en-US" altLang="zh-TW" sz="2000" i="1" dirty="0" smtClean="0"/>
              <a:t>		__shared__ </a:t>
            </a:r>
            <a:r>
              <a:rPr lang="en-US" altLang="zh-TW" sz="2000" i="1" dirty="0" err="1" smtClean="0"/>
              <a:t>int</a:t>
            </a:r>
            <a:r>
              <a:rPr lang="en-US" altLang="zh-TW" sz="2000" i="1" dirty="0" smtClean="0"/>
              <a:t> shared 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16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i="1" dirty="0" smtClean="0"/>
              <a:t>		</a:t>
            </a:r>
            <a:r>
              <a:rPr lang="en-US" altLang="zh-TW" sz="2000" i="1" dirty="0" err="1" smtClean="0"/>
              <a:t>int</a:t>
            </a:r>
            <a:r>
              <a:rPr lang="en-US" altLang="zh-TW" sz="2000" i="1" dirty="0" smtClean="0"/>
              <a:t> id = </a:t>
            </a:r>
            <a:r>
              <a:rPr lang="en-US" altLang="zh-TW" sz="2000" i="1" dirty="0" err="1" smtClean="0"/>
              <a:t>threadIdx.x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i="1" dirty="0" smtClean="0"/>
              <a:t> 		char data = shared 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id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dirty="0" smtClean="0"/>
              <a:t>}</a:t>
            </a:r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smtClean="0"/>
              <a:t>					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Introduce to CUDA (count.)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000" dirty="0" smtClean="0"/>
              <a:t>	8-bit and 16-bit accesses typically generate bank conflicts. For example, there </a:t>
            </a:r>
          </a:p>
          <a:p>
            <a:pPr>
              <a:buNone/>
            </a:pPr>
            <a:r>
              <a:rPr lang="en-US" altLang="zh-TW" sz="2000" dirty="0" smtClean="0"/>
              <a:t>are bank conflicts if an array of char is accessed the following way:</a:t>
            </a:r>
          </a:p>
          <a:p>
            <a:pPr>
              <a:buNone/>
            </a:pPr>
            <a:r>
              <a:rPr lang="en-US" altLang="zh-TW" sz="2000" i="1" dirty="0" smtClean="0"/>
              <a:t>__global__ void kernel</a:t>
            </a:r>
            <a:r>
              <a:rPr lang="en-US" altLang="zh-TW" sz="2000" dirty="0" smtClean="0"/>
              <a:t>( )</a:t>
            </a:r>
          </a:p>
          <a:p>
            <a:pPr>
              <a:buNone/>
            </a:pPr>
            <a:r>
              <a:rPr lang="en-US" altLang="zh-TW" sz="2000" dirty="0" smtClean="0"/>
              <a:t>{</a:t>
            </a:r>
            <a:r>
              <a:rPr lang="en-US" altLang="zh-TW" sz="2000" i="1" dirty="0" smtClean="0"/>
              <a:t>				</a:t>
            </a:r>
          </a:p>
          <a:p>
            <a:pPr>
              <a:buNone/>
            </a:pPr>
            <a:r>
              <a:rPr lang="en-US" altLang="zh-TW" sz="2000" i="1" dirty="0" smtClean="0"/>
              <a:t>		__shared__ char shared 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32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i="1" dirty="0" smtClean="0"/>
              <a:t>		</a:t>
            </a:r>
            <a:r>
              <a:rPr lang="en-US" altLang="zh-TW" sz="2000" i="1" dirty="0" err="1" smtClean="0"/>
              <a:t>int</a:t>
            </a:r>
            <a:r>
              <a:rPr lang="en-US" altLang="zh-TW" sz="2000" i="1" dirty="0" smtClean="0"/>
              <a:t> id = </a:t>
            </a:r>
            <a:r>
              <a:rPr lang="en-US" altLang="zh-TW" sz="2000" i="1" dirty="0" err="1" smtClean="0"/>
              <a:t>threadIdx.x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i="1" dirty="0" smtClean="0"/>
              <a:t> 		char data = shared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id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 ;</a:t>
            </a:r>
          </a:p>
          <a:p>
            <a:pPr>
              <a:buNone/>
            </a:pPr>
            <a:r>
              <a:rPr lang="en-US" altLang="zh-TW" sz="2000" dirty="0" smtClean="0"/>
              <a:t>}</a:t>
            </a:r>
          </a:p>
          <a:p>
            <a:pPr>
              <a:buNone/>
            </a:pPr>
            <a:r>
              <a:rPr lang="en-US" altLang="zh-TW" sz="2000" dirty="0" smtClean="0"/>
              <a:t>because shared[0], shared[1], shared[2], and shared[3], for example, belong to </a:t>
            </a:r>
          </a:p>
          <a:p>
            <a:pPr>
              <a:buNone/>
            </a:pPr>
            <a:r>
              <a:rPr lang="en-US" altLang="zh-TW" sz="2000" dirty="0" smtClean="0"/>
              <a:t>the same bank. There are no bank conflicts however, if the same array is accessed </a:t>
            </a:r>
          </a:p>
          <a:p>
            <a:pPr>
              <a:buNone/>
            </a:pPr>
            <a:r>
              <a:rPr lang="en-US" altLang="zh-TW" sz="2000" dirty="0" smtClean="0"/>
              <a:t>the following way: </a:t>
            </a:r>
            <a:endParaRPr lang="en-US" altLang="zh-TW" sz="2000" i="1" dirty="0" smtClean="0"/>
          </a:p>
          <a:p>
            <a:pPr algn="ctr">
              <a:buNone/>
            </a:pPr>
            <a:r>
              <a:rPr lang="en-US" altLang="zh-TW" sz="2000" i="1" dirty="0" smtClean="0"/>
              <a:t>char data = shared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 4 * id 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;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Basic algorithm</a:t>
            </a:r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00FF-0A92-4BD9-85D7-8592E834DC52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ChangeAspect="1"/>
          </p:cNvGraphicFramePr>
          <p:nvPr>
            <p:ph idx="1"/>
          </p:nvPr>
        </p:nvGraphicFramePr>
        <p:xfrm>
          <a:off x="251520" y="2348880"/>
          <a:ext cx="3195355" cy="961103"/>
        </p:xfrm>
        <a:graphic>
          <a:graphicData uri="http://schemas.openxmlformats.org/presentationml/2006/ole">
            <p:oleObj spid="_x0000_s4098" name="方程式" r:id="rId3" imgW="1688760" imgH="507960" progId="Equation.3">
              <p:embed/>
            </p:oleObj>
          </a:graphicData>
        </a:graphic>
      </p:graphicFrame>
      <p:graphicFrame>
        <p:nvGraphicFramePr>
          <p:cNvPr id="4099" name="內容版面配置區 6"/>
          <p:cNvGraphicFramePr>
            <a:graphicFrameLocks noChangeAspect="1"/>
          </p:cNvGraphicFramePr>
          <p:nvPr/>
        </p:nvGraphicFramePr>
        <p:xfrm>
          <a:off x="251520" y="3654025"/>
          <a:ext cx="3266854" cy="990404"/>
        </p:xfrm>
        <a:graphic>
          <a:graphicData uri="http://schemas.openxmlformats.org/presentationml/2006/ole">
            <p:oleObj spid="_x0000_s4099" name="方程式" r:id="rId4" imgW="1676160" imgH="50796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202070" y="2618910"/>
          <a:ext cx="3033325" cy="1922298"/>
        </p:xfrm>
        <a:graphic>
          <a:graphicData uri="http://schemas.openxmlformats.org/presentationml/2006/ole">
            <p:oleObj spid="_x0000_s4100" name="方程式" r:id="rId5" imgW="1562040" imgH="990360" progId="Equation.3">
              <p:embed/>
            </p:oleObj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0" y="1583795"/>
            <a:ext cx="8415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The Smith-Waterman uses </a:t>
            </a:r>
            <a:r>
              <a:rPr lang="en-US" altLang="zh-TW" sz="2400" i="1" dirty="0" smtClean="0">
                <a:latin typeface="+mn-lt"/>
              </a:rPr>
              <a:t>affine-gap</a:t>
            </a:r>
            <a:r>
              <a:rPr lang="en-US" altLang="zh-TW" sz="2400" dirty="0" smtClean="0">
                <a:latin typeface="+mn-lt"/>
              </a:rPr>
              <a:t> penalty as following :</a:t>
            </a:r>
            <a:endParaRPr lang="zh-TW" altLang="en-US" sz="2400" dirty="0">
              <a:latin typeface="+mn-lt"/>
            </a:endParaRPr>
          </a:p>
        </p:txBody>
      </p:sp>
      <p:sp>
        <p:nvSpPr>
          <p:cNvPr id="11" name="向右箭號 10"/>
          <p:cNvSpPr/>
          <p:nvPr/>
        </p:nvSpPr>
        <p:spPr>
          <a:xfrm>
            <a:off x="3716905" y="3293985"/>
            <a:ext cx="945105" cy="2700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61510" y="4869160"/>
            <a:ext cx="706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  <a:ea typeface="華康儷粗宋(P)" pitchFamily="18" charset="-120"/>
              </a:rPr>
              <a:t>Where </a:t>
            </a:r>
            <a:r>
              <a:rPr lang="en-US" altLang="zh-TW" i="1" dirty="0" smtClean="0">
                <a:latin typeface="+mn-lt"/>
                <a:ea typeface="華康儷粗宋(P)" pitchFamily="18" charset="-120"/>
              </a:rPr>
              <a:t>Gs</a:t>
            </a:r>
            <a:r>
              <a:rPr lang="en-US" altLang="zh-TW" dirty="0" smtClean="0">
                <a:latin typeface="+mn-lt"/>
                <a:ea typeface="華康儷粗宋(P)" pitchFamily="18" charset="-120"/>
              </a:rPr>
              <a:t>  is gap start-penalty, </a:t>
            </a:r>
            <a:r>
              <a:rPr lang="en-US" altLang="zh-TW" i="1" dirty="0" err="1" smtClean="0">
                <a:latin typeface="+mn-lt"/>
                <a:ea typeface="華康儷粗宋(P)" pitchFamily="18" charset="-120"/>
              </a:rPr>
              <a:t>Ge</a:t>
            </a:r>
            <a:r>
              <a:rPr lang="en-US" altLang="zh-TW" dirty="0" smtClean="0">
                <a:latin typeface="+mn-lt"/>
                <a:ea typeface="華康儷粗宋(P)" pitchFamily="18" charset="-120"/>
              </a:rPr>
              <a:t> is gap extension-penalty.</a:t>
            </a:r>
            <a:endParaRPr lang="zh-TW" altLang="en-US" dirty="0">
              <a:latin typeface="+mn-lt"/>
              <a:ea typeface="華康儷粗宋(P)" pitchFamily="18" charset="-12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6715" y="5589240"/>
            <a:ext cx="4643953" cy="58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報告專用">
  <a:themeElements>
    <a:clrScheme name="NCKU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CKU3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CKU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KU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KU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KU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KU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KU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KU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報告專用</Template>
  <TotalTime>9616</TotalTime>
  <Words>572</Words>
  <Application>Microsoft Office PowerPoint</Application>
  <PresentationFormat>如螢幕大小 (4:3)</PresentationFormat>
  <Paragraphs>173</Paragraphs>
  <Slides>21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4" baseType="lpstr">
      <vt:lpstr>報告專用</vt:lpstr>
      <vt:lpstr>自訂設計</vt:lpstr>
      <vt:lpstr>方程式</vt:lpstr>
      <vt:lpstr>Acceleration of the Smith–Waterman algorithm using single and multiple graphics processors</vt:lpstr>
      <vt:lpstr>Outline</vt:lpstr>
      <vt:lpstr>Introduce to CUDA</vt:lpstr>
      <vt:lpstr>Introduce to CUDA (count.)</vt:lpstr>
      <vt:lpstr>Introduce to CUDA (count.)</vt:lpstr>
      <vt:lpstr>Introduce to CUDA (count.)</vt:lpstr>
      <vt:lpstr>Introduce to CUDA (count.)</vt:lpstr>
      <vt:lpstr>Introduce to CUDA (count.)</vt:lpstr>
      <vt:lpstr>Basic algorithm</vt:lpstr>
      <vt:lpstr>Parallel scan SW algorithm</vt:lpstr>
      <vt:lpstr>Parallel scan SW algorithm (count.)</vt:lpstr>
      <vt:lpstr>Parallel scan SW algorithm (count.)</vt:lpstr>
      <vt:lpstr>Parallel scan SW algorithm (count.)</vt:lpstr>
      <vt:lpstr>Multiple GPUs</vt:lpstr>
      <vt:lpstr>Multiple GPUs (count.)</vt:lpstr>
      <vt:lpstr>Results</vt:lpstr>
      <vt:lpstr>Results (count.)</vt:lpstr>
      <vt:lpstr>Results (count.)</vt:lpstr>
      <vt:lpstr>Results (count.)</vt:lpstr>
      <vt:lpstr>Results (count.)</vt:lpstr>
      <vt:lpstr>Results (count.)</vt:lpstr>
    </vt:vector>
  </TitlesOfParts>
  <Company>NCKU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ipientsai</dc:creator>
  <cp:lastModifiedBy>DYC</cp:lastModifiedBy>
  <cp:revision>1116</cp:revision>
  <dcterms:created xsi:type="dcterms:W3CDTF">2010-01-18T07:00:52Z</dcterms:created>
  <dcterms:modified xsi:type="dcterms:W3CDTF">2010-12-08T05:51:10Z</dcterms:modified>
</cp:coreProperties>
</file>